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aven Pro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avenPro-bold.fntdata"/><Relationship Id="rId16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4e3fd2e7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4e3fd2e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4a2b3930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4a2b3930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4a7cd28c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4a7cd28c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4e3fd2e7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4e3fd2e7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007e90d0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007e90d0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4a7cd28c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4a7cd28c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4a7cd28c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4a7cd28c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a2b3930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a2b3930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007e90d0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007e90d0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4a7cd28c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4a7cd28c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rgbClr val="5A9ED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-125"/>
            <a:ext cx="16386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497425" y="1046075"/>
            <a:ext cx="8646600" cy="2926200"/>
          </a:xfrm>
          <a:prstGeom prst="rect">
            <a:avLst/>
          </a:prstGeom>
          <a:solidFill>
            <a:srgbClr val="405DA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" y="76075"/>
            <a:ext cx="1138706" cy="31306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title"/>
          </p:nvPr>
        </p:nvSpPr>
        <p:spPr>
          <a:xfrm>
            <a:off x="1028450" y="1439975"/>
            <a:ext cx="7645500" cy="19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853600" y="4151025"/>
            <a:ext cx="5838600" cy="23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12" y="4531150"/>
            <a:ext cx="587463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28450" y="1439975"/>
            <a:ext cx="7645500" cy="19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[LGBIO2020] </a:t>
            </a:r>
            <a:br>
              <a:rPr lang="en" sz="3300"/>
            </a:br>
            <a:r>
              <a:rPr lang="en" sz="3300"/>
              <a:t>TP2 - Fourier &amp; Wavelets</a:t>
            </a:r>
            <a:endParaRPr sz="3300"/>
          </a:p>
        </p:txBody>
      </p:sp>
      <p:sp>
        <p:nvSpPr>
          <p:cNvPr id="63" name="Google Shape;63;p14"/>
          <p:cNvSpPr/>
          <p:nvPr/>
        </p:nvSpPr>
        <p:spPr>
          <a:xfrm>
            <a:off x="6044950" y="924175"/>
            <a:ext cx="3007500" cy="3189000"/>
          </a:xfrm>
          <a:prstGeom prst="rect">
            <a:avLst/>
          </a:prstGeom>
          <a:noFill/>
          <a:ln cap="flat" cmpd="sng" w="76200">
            <a:solidFill>
              <a:srgbClr val="405D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828" y="924175"/>
            <a:ext cx="2935124" cy="315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25" y="299500"/>
            <a:ext cx="7263226" cy="47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is a </a:t>
            </a:r>
            <a:r>
              <a:rPr lang="en" sz="1600">
                <a:solidFill>
                  <a:srgbClr val="405DA5"/>
                </a:solidFill>
              </a:rPr>
              <a:t>filter</a:t>
            </a:r>
            <a:r>
              <a:rPr lang="en" sz="1600"/>
              <a:t>?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Here a </a:t>
            </a:r>
            <a:r>
              <a:rPr lang="en" sz="1600">
                <a:solidFill>
                  <a:schemeClr val="accent1"/>
                </a:solidFill>
              </a:rPr>
              <a:t>low pass filter</a:t>
            </a:r>
            <a:r>
              <a:rPr lang="en" sz="1600"/>
              <a:t>...</a:t>
            </a:r>
            <a:endParaRPr sz="16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400" y="394350"/>
            <a:ext cx="5352000" cy="43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 rot="-5400000">
            <a:off x="-1496400" y="1930275"/>
            <a:ext cx="37971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What is Deep Learning ?</a:t>
            </a:r>
            <a:endParaRPr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16652"/>
          <a:stretch/>
        </p:blipFill>
        <p:spPr>
          <a:xfrm>
            <a:off x="633300" y="785850"/>
            <a:ext cx="7838550" cy="41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613575" y="204525"/>
            <a:ext cx="78780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Why do I need </a:t>
            </a:r>
            <a:r>
              <a:rPr lang="en" sz="1600">
                <a:solidFill>
                  <a:srgbClr val="405DA5"/>
                </a:solidFill>
              </a:rPr>
              <a:t>Filter Design</a:t>
            </a:r>
            <a:r>
              <a:rPr lang="en" sz="1600"/>
              <a:t> ?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350" y="152400"/>
            <a:ext cx="610565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Fourier Transform has a limited </a:t>
            </a:r>
            <a:r>
              <a:rPr lang="en" sz="1600">
                <a:solidFill>
                  <a:srgbClr val="405DA5"/>
                </a:solidFill>
              </a:rPr>
              <a:t>time resolution</a:t>
            </a:r>
            <a:r>
              <a:rPr lang="en" sz="1600"/>
              <a:t>...</a:t>
            </a:r>
            <a:endParaRPr sz="1600"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88" y="1238300"/>
            <a:ext cx="7896225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601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5DA5"/>
                </a:solidFill>
              </a:rPr>
              <a:t>Fourier basis                                             Haar Basis</a:t>
            </a:r>
            <a:endParaRPr sz="1600">
              <a:solidFill>
                <a:srgbClr val="405DA5"/>
              </a:solidFill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6800"/>
            <a:ext cx="373950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1204" y="1086800"/>
            <a:ext cx="262335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601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5DA5"/>
                </a:solidFill>
              </a:rPr>
              <a:t>Fourier basis                                             Haar Basis</a:t>
            </a:r>
            <a:endParaRPr sz="1600">
              <a:solidFill>
                <a:srgbClr val="405DA5"/>
              </a:solidFill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6800"/>
            <a:ext cx="373950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1204" y="1086800"/>
            <a:ext cx="262335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6825175" y="665775"/>
            <a:ext cx="2234700" cy="4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05DA5"/>
                </a:solidFill>
              </a:rPr>
              <a:t>Localization</a:t>
            </a:r>
            <a:r>
              <a:rPr lang="en" sz="1100">
                <a:solidFill>
                  <a:schemeClr val="dk1"/>
                </a:solidFill>
              </a:rPr>
              <a:t>: </a:t>
            </a:r>
            <a:r>
              <a:rPr lang="en" sz="1100">
                <a:solidFill>
                  <a:schemeClr val="accent1"/>
                </a:solidFill>
              </a:rPr>
              <a:t>Fourier basis </a:t>
            </a:r>
            <a:r>
              <a:rPr lang="en" sz="1100">
                <a:solidFill>
                  <a:schemeClr val="dk1"/>
                </a:solidFill>
              </a:rPr>
              <a:t>functions are </a:t>
            </a:r>
            <a:r>
              <a:rPr lang="en" sz="1100">
                <a:solidFill>
                  <a:schemeClr val="accent1"/>
                </a:solidFill>
              </a:rPr>
              <a:t>localized in frequency but not in time</a:t>
            </a:r>
            <a:r>
              <a:rPr lang="en" sz="1100">
                <a:solidFill>
                  <a:schemeClr val="dk1"/>
                </a:solidFill>
              </a:rPr>
              <a:t>. Small frequency changes in the Fourier transform will produce changes everywhere in the time domain.</a:t>
            </a:r>
            <a:br>
              <a:rPr lang="en" sz="1100">
                <a:solidFill>
                  <a:schemeClr val="dk1"/>
                </a:solidFill>
              </a:rPr>
            </a:br>
            <a:br>
              <a:rPr lang="en" sz="1100">
                <a:solidFill>
                  <a:schemeClr val="dk1"/>
                </a:solidFill>
              </a:rPr>
            </a:br>
            <a:r>
              <a:rPr b="1" lang="en" sz="1100">
                <a:solidFill>
                  <a:srgbClr val="405DA5"/>
                </a:solidFill>
              </a:rPr>
              <a:t>Sparse coding</a:t>
            </a:r>
            <a:r>
              <a:rPr lang="en" sz="1100">
                <a:solidFill>
                  <a:srgbClr val="405DA5"/>
                </a:solidFill>
              </a:rPr>
              <a:t>: </a:t>
            </a:r>
            <a:r>
              <a:rPr lang="en" sz="1100">
                <a:solidFill>
                  <a:schemeClr val="dk1"/>
                </a:solidFill>
              </a:rPr>
              <a:t>Function with </a:t>
            </a:r>
            <a:r>
              <a:rPr lang="en" sz="1100">
                <a:solidFill>
                  <a:schemeClr val="accent4"/>
                </a:solidFill>
              </a:rPr>
              <a:t>discontinuities</a:t>
            </a:r>
            <a:r>
              <a:rPr lang="en" sz="1100">
                <a:solidFill>
                  <a:schemeClr val="dk1"/>
                </a:solidFill>
              </a:rPr>
              <a:t> and functions with sharp spikes usually take substantially </a:t>
            </a:r>
            <a:r>
              <a:rPr lang="en" sz="1100">
                <a:solidFill>
                  <a:schemeClr val="accent4"/>
                </a:solidFill>
              </a:rPr>
              <a:t>fewer wavelet basis functions than sine-cosine basis </a:t>
            </a:r>
            <a:r>
              <a:rPr lang="en" sz="1100">
                <a:solidFill>
                  <a:schemeClr val="dk1"/>
                </a:solidFill>
              </a:rPr>
              <a:t>function to achieve a comparable approximation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405DA5"/>
                </a:solidFill>
              </a:rPr>
              <a:t>Low computational cost</a:t>
            </a:r>
            <a:r>
              <a:rPr lang="en" sz="1100">
                <a:solidFill>
                  <a:srgbClr val="405DA5"/>
                </a:solidFill>
              </a:rPr>
              <a:t>:</a:t>
            </a:r>
            <a:r>
              <a:rPr lang="en" sz="1100">
                <a:solidFill>
                  <a:schemeClr val="dk1"/>
                </a:solidFill>
              </a:rPr>
              <a:t> Number of operations for DWT is proportional to the number of input sequence sample </a:t>
            </a:r>
            <a:r>
              <a:rPr i="1" lang="en" sz="1100">
                <a:solidFill>
                  <a:schemeClr val="dk1"/>
                </a:solidFill>
              </a:rPr>
              <a:t>n</a:t>
            </a:r>
            <a:r>
              <a:rPr lang="en" sz="1100">
                <a:solidFill>
                  <a:schemeClr val="dk1"/>
                </a:solidFill>
              </a:rPr>
              <a:t> (i.e. </a:t>
            </a:r>
            <a:r>
              <a:rPr i="1" lang="en" sz="1100">
                <a:solidFill>
                  <a:schemeClr val="accent1"/>
                </a:solidFill>
              </a:rPr>
              <a:t>O</a:t>
            </a:r>
            <a:r>
              <a:rPr lang="en" sz="1100">
                <a:solidFill>
                  <a:schemeClr val="accent1"/>
                </a:solidFill>
              </a:rPr>
              <a:t>(</a:t>
            </a:r>
            <a:r>
              <a:rPr i="1" lang="en" sz="1100">
                <a:solidFill>
                  <a:schemeClr val="accent1"/>
                </a:solidFill>
              </a:rPr>
              <a:t>n</a:t>
            </a:r>
            <a:r>
              <a:rPr lang="en" sz="1100">
                <a:solidFill>
                  <a:schemeClr val="accent1"/>
                </a:solidFill>
              </a:rPr>
              <a:t>)</a:t>
            </a:r>
            <a:r>
              <a:rPr lang="en" sz="1100">
                <a:solidFill>
                  <a:schemeClr val="dk1"/>
                </a:solidFill>
              </a:rPr>
              <a:t>), which is best possible. Recall that FFT requires </a:t>
            </a:r>
            <a:r>
              <a:rPr i="1" lang="en" sz="1100">
                <a:solidFill>
                  <a:schemeClr val="accent4"/>
                </a:solidFill>
              </a:rPr>
              <a:t>O</a:t>
            </a:r>
            <a:r>
              <a:rPr lang="en" sz="1100">
                <a:solidFill>
                  <a:schemeClr val="accent4"/>
                </a:solidFill>
              </a:rPr>
              <a:t>(</a:t>
            </a:r>
            <a:r>
              <a:rPr i="1" lang="en" sz="1100">
                <a:solidFill>
                  <a:schemeClr val="accent4"/>
                </a:solidFill>
              </a:rPr>
              <a:t>Nlog</a:t>
            </a:r>
            <a:r>
              <a:rPr baseline="-25000" lang="en" sz="1100">
                <a:solidFill>
                  <a:schemeClr val="accent4"/>
                </a:solidFill>
              </a:rPr>
              <a:t>2</a:t>
            </a:r>
            <a:r>
              <a:rPr i="1" lang="en" sz="1100">
                <a:solidFill>
                  <a:schemeClr val="accent4"/>
                </a:solidFill>
              </a:rPr>
              <a:t>N</a:t>
            </a:r>
            <a:r>
              <a:rPr lang="en" sz="1100">
                <a:solidFill>
                  <a:schemeClr val="accent4"/>
                </a:solidFill>
              </a:rPr>
              <a:t>)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5925"/>
            <a:ext cx="8839201" cy="370013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613575" y="204525"/>
            <a:ext cx="78780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Continuous Wavelet Transform </a:t>
            </a:r>
            <a:r>
              <a:rPr lang="en" sz="1600">
                <a:solidFill>
                  <a:srgbClr val="405DA5"/>
                </a:solidFill>
              </a:rPr>
              <a:t>(CWT)</a:t>
            </a:r>
            <a:endParaRPr sz="1600">
              <a:solidFill>
                <a:srgbClr val="405DA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The Discrete Wavelet Transform </a:t>
            </a:r>
            <a:r>
              <a:rPr lang="en" sz="1600">
                <a:solidFill>
                  <a:srgbClr val="405DA5"/>
                </a:solidFill>
              </a:rPr>
              <a:t>(DWT)</a:t>
            </a:r>
            <a:endParaRPr sz="1600">
              <a:solidFill>
                <a:srgbClr val="405DA5"/>
              </a:solidFill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50" y="1201663"/>
            <a:ext cx="5991000" cy="18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5250" y="1656175"/>
            <a:ext cx="3029975" cy="33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